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7" r:id="rId1"/>
  </p:sldMasterIdLst>
  <p:notesMasterIdLst>
    <p:notesMasterId r:id="rId30"/>
  </p:notesMasterIdLst>
  <p:sldIdLst>
    <p:sldId id="309" r:id="rId2"/>
    <p:sldId id="256" r:id="rId3"/>
    <p:sldId id="259" r:id="rId4"/>
    <p:sldId id="260" r:id="rId5"/>
    <p:sldId id="257" r:id="rId6"/>
    <p:sldId id="261" r:id="rId7"/>
    <p:sldId id="288" r:id="rId8"/>
    <p:sldId id="317" r:id="rId9"/>
    <p:sldId id="318" r:id="rId10"/>
    <p:sldId id="314" r:id="rId11"/>
    <p:sldId id="311" r:id="rId12"/>
    <p:sldId id="312" r:id="rId13"/>
    <p:sldId id="320" r:id="rId14"/>
    <p:sldId id="303" r:id="rId15"/>
    <p:sldId id="293" r:id="rId16"/>
    <p:sldId id="321" r:id="rId17"/>
    <p:sldId id="294" r:id="rId18"/>
    <p:sldId id="291" r:id="rId19"/>
    <p:sldId id="283" r:id="rId20"/>
    <p:sldId id="292" r:id="rId21"/>
    <p:sldId id="287" r:id="rId22"/>
    <p:sldId id="322" r:id="rId23"/>
    <p:sldId id="306" r:id="rId24"/>
    <p:sldId id="267" r:id="rId25"/>
    <p:sldId id="310" r:id="rId26"/>
    <p:sldId id="324" r:id="rId27"/>
    <p:sldId id="323" r:id="rId28"/>
    <p:sldId id="300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5"/>
    <p:restoredTop sz="94290" autoAdjust="0"/>
  </p:normalViewPr>
  <p:slideViewPr>
    <p:cSldViewPr snapToGrid="0" snapToObjects="1">
      <p:cViewPr varScale="1">
        <p:scale>
          <a:sx n="162" d="100"/>
          <a:sy n="162" d="100"/>
        </p:scale>
        <p:origin x="-111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/>
              <a:t>Cancer Classifications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Epithelial (carcinomas)</c:v>
                </c:pt>
                <c:pt idx="1">
                  <c:v>mesenchymal (sarcomas)</c:v>
                </c:pt>
                <c:pt idx="2">
                  <c:v>hematopoietic (leukemia/lymphoma</c:v>
                </c:pt>
                <c:pt idx="3">
                  <c:v>neuroectodermal (gliomas/blastomas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0.8</c:v>
                </c:pt>
                <c:pt idx="1">
                  <c:v>0.01</c:v>
                </c:pt>
                <c:pt idx="2">
                  <c:v>0.07</c:v>
                </c:pt>
                <c:pt idx="3" formatCode="0.00%">
                  <c:v>0.013</c:v>
                </c:pt>
                <c:pt idx="4">
                  <c:v>0.107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950-5747-AD41-6E78BBD100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330325225439"/>
          <c:y val="0.283488617646997"/>
          <c:w val="0.391073231031421"/>
          <c:h val="0.650394366020023"/>
        </c:manualLayout>
      </c:layout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spPr>
    <a:ln>
      <a:solidFill>
        <a:srgbClr val="7DC1EF">
          <a:lumMod val="50000"/>
        </a:srgbClr>
      </a:solidFill>
    </a:ln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59389-8D38-4042-BA3D-37D0E9DAE347}" type="datetimeFigureOut">
              <a:rPr lang="en-US" smtClean="0"/>
              <a:t>1/15/20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26F5E-0D9E-4449-B53E-24E2B4667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02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22FC-99B0-A743-AB46-9E45CAB422CD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A92AC-EE71-0B4F-BA54-0972CE2D61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08F722FC-99B0-A743-AB46-9E45CAB422CD}" type="datetimeFigureOut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A92AC-EE71-0B4F-BA54-0972CE2D61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22FC-99B0-A743-AB46-9E45CAB422CD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08F722FC-99B0-A743-AB46-9E45CAB422CD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08F722FC-99B0-A743-AB46-9E45CAB422CD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22FC-99B0-A743-AB46-9E45CAB422CD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A92AC-EE71-0B4F-BA54-0972CE2D61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22FC-99B0-A743-AB46-9E45CAB422CD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A92AC-EE71-0B4F-BA54-0972CE2D61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22FC-99B0-A743-AB46-9E45CAB422CD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A92AC-EE71-0B4F-BA54-0972CE2D61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22FC-99B0-A743-AB46-9E45CAB422CD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22FC-99B0-A743-AB46-9E45CAB422CD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A92AC-EE71-0B4F-BA54-0972CE2D61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08F722FC-99B0-A743-AB46-9E45CAB422CD}" type="datetimeFigureOut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A92AC-EE71-0B4F-BA54-0972CE2D61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08F722FC-99B0-A743-AB46-9E45CAB422CD}" type="datetimeFigureOut">
              <a:rPr lang="en-US" smtClean="0"/>
              <a:t>1/15/20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A92AC-EE71-0B4F-BA54-0972CE2D613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22FC-99B0-A743-AB46-9E45CAB422CD}" type="datetimeFigureOut">
              <a:rPr lang="en-US" smtClean="0"/>
              <a:t>1/15/20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A92AC-EE71-0B4F-BA54-0972CE2D61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22FC-99B0-A743-AB46-9E45CAB422CD}" type="datetimeFigureOut">
              <a:rPr lang="en-US" smtClean="0"/>
              <a:t>1/15/20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A92AC-EE71-0B4F-BA54-0972CE2D61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08F722FC-99B0-A743-AB46-9E45CAB422CD}" type="datetimeFigureOut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A92AC-EE71-0B4F-BA54-0972CE2D61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8F722FC-99B0-A743-AB46-9E45CAB422CD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74A92AC-EE71-0B4F-BA54-0972CE2D61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eacrowley@wpi.edu" TargetMode="External"/><Relationship Id="rId3" Type="http://schemas.openxmlformats.org/officeDocument/2006/relationships/hyperlink" Target="mailto:abdavis@wpi.edu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enecards.or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7867C6-FEF0-1946-A2FF-8F4BA646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4695"/>
            <a:ext cx="8915400" cy="2286000"/>
          </a:xfrm>
        </p:spPr>
        <p:txBody>
          <a:bodyPr>
            <a:normAutofit/>
          </a:bodyPr>
          <a:lstStyle/>
          <a:p>
            <a:r>
              <a:rPr lang="en-US" dirty="0" smtClean="0"/>
              <a:t>BB 3050: Cancer Biology</a:t>
            </a:r>
            <a:br>
              <a:rPr lang="en-US" dirty="0" smtClean="0"/>
            </a:br>
            <a:r>
              <a:rPr lang="en-US" smtClean="0"/>
              <a:t>January 15</a:t>
            </a:r>
            <a:r>
              <a:rPr lang="en-US" baseline="30000" smtClean="0"/>
              <a:t>th</a:t>
            </a:r>
            <a:r>
              <a:rPr lang="en-US"/>
              <a:t>, </a:t>
            </a:r>
            <a:r>
              <a:rPr lang="en-US" smtClean="0"/>
              <a:t>2020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3699935-9C00-9148-B510-9D6A7B2CA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937990"/>
            <a:ext cx="8001000" cy="3323857"/>
          </a:xfrm>
        </p:spPr>
        <p:txBody>
          <a:bodyPr>
            <a:normAutofit/>
          </a:bodyPr>
          <a:lstStyle/>
          <a:p>
            <a:r>
              <a:rPr lang="en-US" sz="2800" dirty="0"/>
              <a:t>Please sit at one of the </a:t>
            </a:r>
            <a:r>
              <a:rPr lang="en-US" sz="2800" dirty="0" smtClean="0"/>
              <a:t>tables with a </a:t>
            </a:r>
            <a:r>
              <a:rPr lang="en-US" sz="2800" dirty="0"/>
              <a:t>pile of cards </a:t>
            </a:r>
            <a:r>
              <a:rPr lang="en-US" sz="2800" dirty="0" smtClean="0"/>
              <a:t>on it. The cards </a:t>
            </a:r>
            <a:r>
              <a:rPr lang="en-US" sz="2800" dirty="0"/>
              <a:t>will be used for an activity at the end of the class</a:t>
            </a:r>
          </a:p>
        </p:txBody>
      </p:sp>
    </p:spTree>
    <p:extLst>
      <p:ext uri="{BB962C8B-B14F-4D97-AF65-F5344CB8AC3E}">
        <p14:creationId xmlns:p14="http://schemas.microsoft.com/office/powerpoint/2010/main" val="1677348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211787"/>
            <a:ext cx="8913813" cy="914400"/>
          </a:xfrm>
        </p:spPr>
        <p:txBody>
          <a:bodyPr/>
          <a:lstStyle/>
          <a:p>
            <a:r>
              <a:rPr lang="en-US" dirty="0" smtClean="0"/>
              <a:t>Cancer deaths “today” (2014)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127" b="28743"/>
          <a:stretch/>
        </p:blipFill>
        <p:spPr>
          <a:xfrm>
            <a:off x="0" y="1678006"/>
            <a:ext cx="7147100" cy="4112274"/>
          </a:xfrm>
        </p:spPr>
      </p:pic>
      <p:sp>
        <p:nvSpPr>
          <p:cNvPr id="7" name="TextBox 6"/>
          <p:cNvSpPr txBox="1"/>
          <p:nvPr/>
        </p:nvSpPr>
        <p:spPr>
          <a:xfrm>
            <a:off x="6935832" y="1707027"/>
            <a:ext cx="2076214" cy="4801315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What accounts for the geographic differences in cancer mortality?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800000"/>
                </a:solidFill>
              </a:rPr>
              <a:t>  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8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800000"/>
                </a:solidFill>
              </a:rPr>
              <a:t>  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8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800000"/>
                </a:solidFill>
              </a:rPr>
              <a:t>  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8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800000"/>
                </a:solidFill>
              </a:rPr>
              <a:t>  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8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800000"/>
                </a:solidFill>
              </a:rPr>
              <a:t>  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800000"/>
              </a:solidFill>
            </a:endParaRPr>
          </a:p>
          <a:p>
            <a:r>
              <a:rPr lang="en-US" dirty="0" smtClean="0">
                <a:solidFill>
                  <a:srgbClr val="800000"/>
                </a:solidFill>
              </a:rPr>
              <a:t>  </a:t>
            </a:r>
          </a:p>
        </p:txBody>
      </p:sp>
      <p:sp>
        <p:nvSpPr>
          <p:cNvPr id="2" name="Rectangle 1"/>
          <p:cNvSpPr/>
          <p:nvPr/>
        </p:nvSpPr>
        <p:spPr>
          <a:xfrm>
            <a:off x="176936" y="5905954"/>
            <a:ext cx="66794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800000"/>
                </a:solidFill>
              </a:rPr>
              <a:t>Cancer deaths are impacted by both </a:t>
            </a:r>
            <a:r>
              <a:rPr lang="en-US" b="1" i="1" dirty="0">
                <a:solidFill>
                  <a:srgbClr val="800000"/>
                </a:solidFill>
              </a:rPr>
              <a:t>incidence</a:t>
            </a:r>
            <a:r>
              <a:rPr lang="en-US" dirty="0">
                <a:solidFill>
                  <a:srgbClr val="800000"/>
                </a:solidFill>
              </a:rPr>
              <a:t> of cancer and </a:t>
            </a:r>
            <a:r>
              <a:rPr lang="en-US" b="1" i="1" dirty="0">
                <a:solidFill>
                  <a:srgbClr val="800000"/>
                </a:solidFill>
              </a:rPr>
              <a:t>successful treatment</a:t>
            </a:r>
          </a:p>
        </p:txBody>
      </p:sp>
    </p:spTree>
    <p:extLst>
      <p:ext uri="{BB962C8B-B14F-4D97-AF65-F5344CB8AC3E}">
        <p14:creationId xmlns:p14="http://schemas.microsoft.com/office/powerpoint/2010/main" val="1898233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Cancer incidence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25" y="2532301"/>
            <a:ext cx="5518609" cy="4127272"/>
          </a:xfrm>
        </p:spPr>
        <p:txBody>
          <a:bodyPr>
            <a:normAutofit/>
          </a:bodyPr>
          <a:lstStyle/>
          <a:p>
            <a:r>
              <a:rPr lang="en-US" dirty="0" smtClean="0"/>
              <a:t>In </a:t>
            </a:r>
            <a:r>
              <a:rPr lang="en-US" dirty="0"/>
              <a:t>the US, in 2018 alone, 1.7 million new cases of cancer were diagnosed (15,000 were children)</a:t>
            </a:r>
          </a:p>
          <a:p>
            <a:pPr marL="349250" lvl="1" indent="0">
              <a:buNone/>
            </a:pPr>
            <a:r>
              <a:rPr lang="en-US" dirty="0">
                <a:solidFill>
                  <a:srgbClr val="800000"/>
                </a:solidFill>
              </a:rPr>
              <a:t>New cancer diagnosis rate is ~1:200 people</a:t>
            </a:r>
          </a:p>
          <a:p>
            <a:pPr marL="349250" lvl="1" indent="0">
              <a:buNone/>
            </a:pPr>
            <a:r>
              <a:rPr lang="en-US" dirty="0">
                <a:solidFill>
                  <a:srgbClr val="800000"/>
                </a:solidFill>
                <a:sym typeface="Wingdings"/>
              </a:rPr>
              <a:t>~38% of people will be diagnosed with cancer in their </a:t>
            </a:r>
            <a:r>
              <a:rPr lang="en-US" dirty="0" smtClean="0">
                <a:solidFill>
                  <a:srgbClr val="800000"/>
                </a:solidFill>
                <a:sym typeface="Wingdings"/>
              </a:rPr>
              <a:t>lifetime</a:t>
            </a:r>
          </a:p>
          <a:p>
            <a:pPr marL="342900" lvl="1" indent="-342900">
              <a:spcBef>
                <a:spcPts val="2000"/>
              </a:spcBef>
              <a:buClr>
                <a:schemeClr val="accent1"/>
              </a:buClr>
            </a:pPr>
            <a:r>
              <a:rPr lang="en-US" sz="2000" dirty="0" smtClean="0">
                <a:sym typeface="Wingdings"/>
              </a:rPr>
              <a:t>Lifestyle </a:t>
            </a:r>
            <a:r>
              <a:rPr lang="en-US" sz="2000" dirty="0">
                <a:sym typeface="Wingdings"/>
              </a:rPr>
              <a:t>changes continue to change incidence of </a:t>
            </a:r>
            <a:r>
              <a:rPr lang="en-US" sz="2000" dirty="0" smtClean="0">
                <a:sym typeface="Wingdings"/>
              </a:rPr>
              <a:t>cancer</a:t>
            </a:r>
            <a:endParaRPr lang="en-US" sz="2000" dirty="0" smtClean="0"/>
          </a:p>
          <a:p>
            <a:pPr marL="349250" lvl="1" indent="0">
              <a:buNone/>
            </a:pPr>
            <a:r>
              <a:rPr lang="en-US" dirty="0" smtClean="0">
                <a:solidFill>
                  <a:srgbClr val="800000"/>
                </a:solidFill>
                <a:sym typeface="Wingdings"/>
              </a:rPr>
              <a:t>Lung cancer rates pre/post 1970 reflect this</a:t>
            </a:r>
          </a:p>
          <a:p>
            <a:pPr marL="349250" lvl="1" indent="0">
              <a:buNone/>
            </a:pPr>
            <a:r>
              <a:rPr lang="en-US" dirty="0">
                <a:solidFill>
                  <a:srgbClr val="800000"/>
                </a:solidFill>
                <a:sym typeface="Wingdings"/>
              </a:rPr>
              <a:t>	</a:t>
            </a:r>
            <a:r>
              <a:rPr lang="en-US" dirty="0" smtClean="0">
                <a:solidFill>
                  <a:srgbClr val="0000FF"/>
                </a:solidFill>
                <a:sym typeface="Wingdings"/>
              </a:rPr>
              <a:t>what led to lifestyle changes?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71" y="3025725"/>
            <a:ext cx="3198024" cy="2559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16642" y="5710315"/>
            <a:ext cx="2616157" cy="461665"/>
          </a:xfrm>
          <a:prstGeom prst="rect">
            <a:avLst/>
          </a:prstGeom>
          <a:solidFill>
            <a:schemeClr val="bg1"/>
          </a:solidFill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Why don’t lung cancer rates in women decrease?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668719" y="2650652"/>
            <a:ext cx="2128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Surgeon general warnings</a:t>
            </a:r>
            <a:endParaRPr lang="en-US" sz="1200" b="1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54838" y="3015092"/>
            <a:ext cx="585465" cy="6669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705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Cancer detection and treatment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850" y="2153025"/>
            <a:ext cx="8678154" cy="469741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Early diagnosis and improved treatment continue to improve cancer survival (~1.4 to 1.8% per year)</a:t>
            </a:r>
          </a:p>
          <a:p>
            <a:endParaRPr lang="en-US" dirty="0"/>
          </a:p>
          <a:p>
            <a:pPr lvl="8"/>
            <a:r>
              <a:rPr lang="en-US" dirty="0" smtClean="0"/>
              <a:t>1960s to now:</a:t>
            </a:r>
          </a:p>
          <a:p>
            <a:pPr lvl="8"/>
            <a:r>
              <a:rPr lang="en-US" dirty="0" smtClean="0"/>
              <a:t>Overall survival rates increased from ~30% to ~70%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“War on Cancer”: Pres. Nixon signed the National Cancer Act in 1971 </a:t>
            </a:r>
            <a:r>
              <a:rPr lang="en-US" dirty="0">
                <a:sym typeface="Wingdings"/>
              </a:rPr>
              <a:t> increased federal funding for basic and translational cancer research</a:t>
            </a:r>
          </a:p>
          <a:p>
            <a:pPr lvl="1"/>
            <a:r>
              <a:rPr lang="en-US" dirty="0"/>
              <a:t>Significant progress in the understanding of:</a:t>
            </a:r>
          </a:p>
          <a:p>
            <a:pPr lvl="2"/>
            <a:r>
              <a:rPr lang="en-US" dirty="0"/>
              <a:t>Cancer biology</a:t>
            </a:r>
          </a:p>
          <a:p>
            <a:pPr lvl="2"/>
            <a:r>
              <a:rPr lang="en-US" dirty="0"/>
              <a:t>Risk factors</a:t>
            </a:r>
          </a:p>
          <a:p>
            <a:pPr lvl="2"/>
            <a:r>
              <a:rPr lang="en-US" dirty="0"/>
              <a:t>Treatments</a:t>
            </a:r>
          </a:p>
          <a:p>
            <a:pPr lvl="2"/>
            <a:r>
              <a:rPr lang="en-US" dirty="0"/>
              <a:t>prognosis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901" y="2634470"/>
            <a:ext cx="1689065" cy="175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0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Cancer treatment and cure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850" y="1464608"/>
            <a:ext cx="8362050" cy="516715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Even so &gt;</a:t>
            </a:r>
            <a:r>
              <a:rPr lang="en-US" dirty="0"/>
              <a:t>600,000 people in the US </a:t>
            </a:r>
            <a:r>
              <a:rPr lang="en-US" dirty="0" smtClean="0"/>
              <a:t>(1,790 children) died </a:t>
            </a:r>
            <a:r>
              <a:rPr lang="en-US" dirty="0"/>
              <a:t>in 2018 from cancer</a:t>
            </a:r>
          </a:p>
          <a:p>
            <a:r>
              <a:rPr lang="en-US" dirty="0" smtClean="0"/>
              <a:t>Cancer remains one of the leading causes of death in the developed world (2</a:t>
            </a:r>
            <a:r>
              <a:rPr lang="en-US" baseline="30000" dirty="0" smtClean="0"/>
              <a:t>nd</a:t>
            </a:r>
            <a:r>
              <a:rPr lang="en-US" dirty="0" smtClean="0"/>
              <a:t> only to heart disease in US)</a:t>
            </a:r>
          </a:p>
          <a:p>
            <a:r>
              <a:rPr lang="en-US" dirty="0"/>
              <a:t>Challenges persist:</a:t>
            </a:r>
          </a:p>
          <a:p>
            <a:pPr lvl="1"/>
            <a:r>
              <a:rPr lang="en-US" dirty="0"/>
              <a:t>Inherent biological </a:t>
            </a:r>
            <a:r>
              <a:rPr lang="en-US" dirty="0" smtClean="0"/>
              <a:t>complexity: </a:t>
            </a:r>
            <a:r>
              <a:rPr lang="en-US" dirty="0" smtClean="0">
                <a:solidFill>
                  <a:srgbClr val="800000"/>
                </a:solidFill>
              </a:rPr>
              <a:t>cells are complex!</a:t>
            </a:r>
          </a:p>
          <a:p>
            <a:pPr lvl="1"/>
            <a:r>
              <a:rPr lang="en-US" dirty="0" smtClean="0"/>
              <a:t>Disease heterogeneity: </a:t>
            </a:r>
            <a:r>
              <a:rPr lang="en-US" dirty="0">
                <a:solidFill>
                  <a:srgbClr val="800000"/>
                </a:solidFill>
              </a:rPr>
              <a:t>different cancers = </a:t>
            </a:r>
            <a:r>
              <a:rPr lang="en-US" dirty="0" smtClean="0">
                <a:solidFill>
                  <a:srgbClr val="800000"/>
                </a:solidFill>
              </a:rPr>
              <a:t>some shared &amp; some different </a:t>
            </a:r>
            <a:r>
              <a:rPr lang="en-US" dirty="0">
                <a:solidFill>
                  <a:srgbClr val="800000"/>
                </a:solidFill>
              </a:rPr>
              <a:t>traits </a:t>
            </a:r>
          </a:p>
          <a:p>
            <a:pPr lvl="1"/>
            <a:r>
              <a:rPr lang="en-US" dirty="0"/>
              <a:t>Technological </a:t>
            </a:r>
            <a:r>
              <a:rPr lang="en-US" dirty="0" smtClean="0"/>
              <a:t>limitations: </a:t>
            </a:r>
            <a:r>
              <a:rPr lang="en-US" dirty="0" smtClean="0">
                <a:solidFill>
                  <a:srgbClr val="800000"/>
                </a:solidFill>
              </a:rPr>
              <a:t>detection </a:t>
            </a:r>
            <a:r>
              <a:rPr lang="en-US" dirty="0">
                <a:solidFill>
                  <a:srgbClr val="800000"/>
                </a:solidFill>
              </a:rPr>
              <a:t>&amp; treatment/drug </a:t>
            </a:r>
            <a:r>
              <a:rPr lang="en-US" dirty="0" smtClean="0">
                <a:solidFill>
                  <a:srgbClr val="800000"/>
                </a:solidFill>
              </a:rPr>
              <a:t>design</a:t>
            </a:r>
            <a:endParaRPr lang="en-US" dirty="0">
              <a:solidFill>
                <a:srgbClr val="800000"/>
              </a:solidFill>
            </a:endParaRPr>
          </a:p>
          <a:p>
            <a:pPr lvl="1"/>
            <a:r>
              <a:rPr lang="en-US" dirty="0"/>
              <a:t>Implementation of preventative </a:t>
            </a:r>
            <a:r>
              <a:rPr lang="en-US" dirty="0" smtClean="0"/>
              <a:t>measures: </a:t>
            </a:r>
            <a:r>
              <a:rPr lang="en-US" dirty="0" smtClean="0">
                <a:solidFill>
                  <a:srgbClr val="800000"/>
                </a:solidFill>
              </a:rPr>
              <a:t>education, cost and compliance</a:t>
            </a:r>
            <a:endParaRPr lang="en-US" dirty="0">
              <a:solidFill>
                <a:srgbClr val="800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6715" y="4134833"/>
            <a:ext cx="8020489" cy="1028037"/>
          </a:xfrm>
          <a:prstGeom prst="rect">
            <a:avLst/>
          </a:prstGeom>
          <a:noFill/>
          <a:ln w="57150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2147" y="6250808"/>
            <a:ext cx="8978564" cy="440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What do we know? How do we know it? What do we still have to learn?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609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4125" y="1123856"/>
            <a:ext cx="8913813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Cancer: a brief historical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595562"/>
            <a:ext cx="6861743" cy="3670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Tumors arise from normal tissue</a:t>
            </a:r>
          </a:p>
          <a:p>
            <a:r>
              <a:rPr lang="en-US" dirty="0" smtClean="0"/>
              <a:t>Once </a:t>
            </a:r>
            <a:r>
              <a:rPr lang="en-US" dirty="0"/>
              <a:t>believed to be foreign bodies that have invaded a person </a:t>
            </a:r>
          </a:p>
          <a:p>
            <a:r>
              <a:rPr lang="en-US" dirty="0"/>
              <a:t>Discoveries in the mid/late 19</a:t>
            </a:r>
            <a:r>
              <a:rPr lang="en-US" baseline="30000" dirty="0"/>
              <a:t>th</a:t>
            </a:r>
            <a:r>
              <a:rPr lang="en-US" dirty="0"/>
              <a:t> century revealed instead that tumors derive from a cancer patients own </a:t>
            </a:r>
            <a:r>
              <a:rPr lang="en-US" dirty="0" smtClean="0"/>
              <a:t>tissues</a:t>
            </a:r>
          </a:p>
          <a:p>
            <a:pPr lvl="1"/>
            <a:r>
              <a:rPr lang="en-US" dirty="0" smtClean="0"/>
              <a:t>Tumors maintain many features of the tissue of origin</a:t>
            </a:r>
          </a:p>
        </p:txBody>
      </p:sp>
    </p:spTree>
    <p:extLst>
      <p:ext uri="{BB962C8B-B14F-4D97-AF65-F5344CB8AC3E}">
        <p14:creationId xmlns:p14="http://schemas.microsoft.com/office/powerpoint/2010/main" val="1559562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Cancer cells reflect the tissue of origin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597" y="2700865"/>
            <a:ext cx="4032487" cy="3121201"/>
          </a:xfrm>
        </p:spPr>
        <p:txBody>
          <a:bodyPr>
            <a:normAutofit fontScale="92500"/>
          </a:bodyPr>
          <a:lstStyle/>
          <a:p>
            <a:pPr marL="685800" lvl="2" indent="0">
              <a:buNone/>
            </a:pPr>
            <a:endParaRPr lang="en-US" sz="2200" dirty="0"/>
          </a:p>
          <a:p>
            <a:pPr lvl="1"/>
            <a:r>
              <a:rPr lang="en-US" sz="2200" dirty="0"/>
              <a:t>Tumors that grow locally are termed </a:t>
            </a:r>
            <a:r>
              <a:rPr lang="en-US" sz="2200" b="1" i="1" dirty="0"/>
              <a:t>benign</a:t>
            </a:r>
          </a:p>
          <a:p>
            <a:pPr lvl="1"/>
            <a:r>
              <a:rPr lang="en-US" sz="2200" dirty="0"/>
              <a:t>Tumors that invade nearby tissues are termed </a:t>
            </a:r>
            <a:r>
              <a:rPr lang="en-US" sz="2200" b="1" i="1" dirty="0"/>
              <a:t>malignant</a:t>
            </a:r>
          </a:p>
          <a:p>
            <a:pPr lvl="1"/>
            <a:r>
              <a:rPr lang="en-US" sz="2200" dirty="0"/>
              <a:t>Malignant tumors that travel to distant tissue are </a:t>
            </a:r>
            <a:r>
              <a:rPr lang="en-US" sz="2200" b="1" i="1" dirty="0"/>
              <a:t>metastatic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C61F65E-EB3B-764A-83A9-1C285E9F0457}"/>
              </a:ext>
            </a:extLst>
          </p:cNvPr>
          <p:cNvSpPr txBox="1"/>
          <p:nvPr/>
        </p:nvSpPr>
        <p:spPr>
          <a:xfrm>
            <a:off x="4801541" y="2386169"/>
            <a:ext cx="4112272" cy="39703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MOST tumors are benign and harmless.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rare cases benign tumors cause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How might benign tumors can cause clinical symptoms?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595959"/>
                </a:solidFill>
              </a:rPr>
              <a:t>90% of cancer deaths are a result of metastases that result from malignant tumors.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Why might a metastasis compromise health when a benign tumor of similar origin does not?</a:t>
            </a:r>
          </a:p>
        </p:txBody>
      </p:sp>
    </p:spTree>
    <p:extLst>
      <p:ext uri="{BB962C8B-B14F-4D97-AF65-F5344CB8AC3E}">
        <p14:creationId xmlns:p14="http://schemas.microsoft.com/office/powerpoint/2010/main" val="2704266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Successful treatment depends 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the tumor (and removing it!)</a:t>
            </a:r>
          </a:p>
          <a:p>
            <a:r>
              <a:rPr lang="en-US" dirty="0" smtClean="0"/>
              <a:t>Predicting where the tumor might have/will metastasize to or where it metastasized from</a:t>
            </a:r>
          </a:p>
          <a:p>
            <a:r>
              <a:rPr lang="en-US" dirty="0" smtClean="0"/>
              <a:t>Targeting attributes/cell-specific features of the tumor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800000"/>
                </a:solidFill>
              </a:rPr>
              <a:t>Knowing the tissue of origin informs these approaches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15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Identifying cancer cells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391" y="2174848"/>
            <a:ext cx="4032487" cy="4304372"/>
          </a:xfrm>
        </p:spPr>
        <p:txBody>
          <a:bodyPr>
            <a:normAutofit/>
          </a:bodyPr>
          <a:lstStyle/>
          <a:p>
            <a:pPr marL="685800" lvl="2" indent="0">
              <a:buNone/>
            </a:pPr>
            <a:endParaRPr lang="en-US" sz="2200" dirty="0"/>
          </a:p>
          <a:p>
            <a:pPr marL="349250" lvl="1" indent="0">
              <a:buNone/>
            </a:pPr>
            <a:r>
              <a:rPr lang="en-US" sz="2200" dirty="0" smtClean="0"/>
              <a:t>A benign tumor that remains within its tissue of origin may be easy to characterize and remove</a:t>
            </a:r>
          </a:p>
          <a:p>
            <a:pPr marL="349250" lvl="1" indent="0">
              <a:buNone/>
            </a:pPr>
            <a:endParaRPr lang="en-US" sz="2200" dirty="0" smtClean="0"/>
          </a:p>
          <a:p>
            <a:pPr marL="349250" lvl="1" indent="0">
              <a:buNone/>
            </a:pPr>
            <a:r>
              <a:rPr lang="en-US" sz="2200" dirty="0" smtClean="0">
                <a:solidFill>
                  <a:srgbClr val="800000"/>
                </a:solidFill>
              </a:rPr>
              <a:t>Even cancer </a:t>
            </a:r>
            <a:r>
              <a:rPr lang="en-US" sz="2200" dirty="0">
                <a:solidFill>
                  <a:srgbClr val="800000"/>
                </a:solidFill>
              </a:rPr>
              <a:t>cells that </a:t>
            </a:r>
            <a:r>
              <a:rPr lang="en-US" sz="2200" b="1" i="1" dirty="0">
                <a:solidFill>
                  <a:srgbClr val="800000"/>
                </a:solidFill>
              </a:rPr>
              <a:t>metastasize</a:t>
            </a:r>
            <a:r>
              <a:rPr lang="en-US" sz="2200" dirty="0">
                <a:solidFill>
                  <a:srgbClr val="800000"/>
                </a:solidFill>
              </a:rPr>
              <a:t> maintain features of the tissue of </a:t>
            </a:r>
            <a:r>
              <a:rPr lang="en-US" sz="2200" dirty="0" smtClean="0">
                <a:solidFill>
                  <a:srgbClr val="800000"/>
                </a:solidFill>
              </a:rPr>
              <a:t>origin that aid in their characterization</a:t>
            </a:r>
            <a:endParaRPr lang="en-US" sz="2200" dirty="0">
              <a:solidFill>
                <a:srgbClr val="800000"/>
              </a:solidFill>
            </a:endParaRPr>
          </a:p>
        </p:txBody>
      </p:sp>
      <p:pic>
        <p:nvPicPr>
          <p:cNvPr id="5" name="Picture 2" descr="figure_02_02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02"/>
          <a:stretch/>
        </p:blipFill>
        <p:spPr bwMode="auto">
          <a:xfrm>
            <a:off x="4443878" y="2100681"/>
            <a:ext cx="4131868" cy="2548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43878" y="4720108"/>
            <a:ext cx="4131868" cy="1477328"/>
          </a:xfrm>
          <a:prstGeom prst="rect">
            <a:avLst/>
          </a:prstGeom>
          <a:solidFill>
            <a:srgbClr val="FFFFFF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Example: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0000FF"/>
                </a:solidFill>
              </a:rPr>
              <a:t>Melanoma </a:t>
            </a:r>
            <a:r>
              <a:rPr lang="en-US" b="1" dirty="0">
                <a:solidFill>
                  <a:srgbClr val="0000FF"/>
                </a:solidFill>
              </a:rPr>
              <a:t>cells are pigmented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0000FF"/>
                </a:solidFill>
              </a:rPr>
              <a:t>Melanoma metastases on the lung maintain pigmentation and other features of melanocytes</a:t>
            </a:r>
          </a:p>
        </p:txBody>
      </p:sp>
    </p:spTree>
    <p:extLst>
      <p:ext uri="{BB962C8B-B14F-4D97-AF65-F5344CB8AC3E}">
        <p14:creationId xmlns:p14="http://schemas.microsoft.com/office/powerpoint/2010/main" val="1340022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Tracking cancer cells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946" y="2429889"/>
            <a:ext cx="3401291" cy="1078652"/>
          </a:xfrm>
        </p:spPr>
        <p:txBody>
          <a:bodyPr>
            <a:noAutofit/>
          </a:bodyPr>
          <a:lstStyle/>
          <a:p>
            <a:pPr marL="349250" lvl="1" indent="0">
              <a:buNone/>
            </a:pPr>
            <a:r>
              <a:rPr lang="en-US" sz="2200" dirty="0" smtClean="0"/>
              <a:t>Knowing where a cancer comes from(tissue of origin) can inform where its been </a:t>
            </a:r>
            <a:r>
              <a:rPr lang="en-US" sz="2200" b="1" dirty="0" smtClean="0"/>
              <a:t>AND</a:t>
            </a:r>
            <a:r>
              <a:rPr lang="en-US" sz="2200" dirty="0" smtClean="0"/>
              <a:t> where it might spread to next</a:t>
            </a:r>
          </a:p>
          <a:p>
            <a:pPr marL="349250" lvl="1" indent="0">
              <a:buNone/>
            </a:pPr>
            <a:endParaRPr lang="en-US" sz="2200" dirty="0" smtClean="0"/>
          </a:p>
          <a:p>
            <a:pPr marL="349250" lvl="1" indent="0">
              <a:buNone/>
            </a:pPr>
            <a:r>
              <a:rPr lang="en-US" sz="2200" dirty="0" smtClean="0">
                <a:solidFill>
                  <a:srgbClr val="800000"/>
                </a:solidFill>
              </a:rPr>
              <a:t>Cancers </a:t>
            </a:r>
            <a:r>
              <a:rPr lang="en-US" sz="2200" dirty="0">
                <a:solidFill>
                  <a:srgbClr val="800000"/>
                </a:solidFill>
              </a:rPr>
              <a:t>that metastasize often do so predictably</a:t>
            </a:r>
          </a:p>
        </p:txBody>
      </p:sp>
      <p:pic>
        <p:nvPicPr>
          <p:cNvPr id="7" name="Picture 2" descr="figure_02_02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77" y="2146432"/>
            <a:ext cx="2544144" cy="4482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63215" y="2587833"/>
            <a:ext cx="1515026" cy="341632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Example: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The </a:t>
            </a:r>
            <a:r>
              <a:rPr lang="en-US" b="1" dirty="0">
                <a:solidFill>
                  <a:srgbClr val="0000FF"/>
                </a:solidFill>
              </a:rPr>
              <a:t>portal vein drains blood from the colon into the liver and provides a route for colon cancer metastases</a:t>
            </a:r>
          </a:p>
        </p:txBody>
      </p:sp>
    </p:spTree>
    <p:extLst>
      <p:ext uri="{BB962C8B-B14F-4D97-AF65-F5344CB8AC3E}">
        <p14:creationId xmlns:p14="http://schemas.microsoft.com/office/powerpoint/2010/main" val="1758171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Tissue of origin features maintained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509" y="2243471"/>
            <a:ext cx="4565857" cy="4304372"/>
          </a:xfrm>
        </p:spPr>
        <p:txBody>
          <a:bodyPr>
            <a:normAutofit/>
          </a:bodyPr>
          <a:lstStyle/>
          <a:p>
            <a:pPr lvl="2"/>
            <a:endParaRPr lang="en-US" sz="2200" dirty="0" smtClean="0"/>
          </a:p>
          <a:p>
            <a:pPr lvl="2"/>
            <a:endParaRPr lang="en-US" sz="2200" dirty="0"/>
          </a:p>
          <a:p>
            <a:pPr lvl="2"/>
            <a:r>
              <a:rPr lang="en-US" sz="2200" dirty="0" smtClean="0"/>
              <a:t>Tissue </a:t>
            </a:r>
            <a:r>
              <a:rPr lang="en-US" sz="2200" dirty="0"/>
              <a:t>architecture</a:t>
            </a:r>
          </a:p>
          <a:p>
            <a:pPr lvl="3"/>
            <a:r>
              <a:rPr lang="en-US" sz="2000" b="1" i="1" dirty="0"/>
              <a:t>Histological</a:t>
            </a:r>
            <a:r>
              <a:rPr lang="en-US" sz="2000" dirty="0"/>
              <a:t> </a:t>
            </a:r>
            <a:r>
              <a:rPr lang="en-US" sz="2000" dirty="0" smtClean="0"/>
              <a:t>features (structural organization of the tissue)</a:t>
            </a:r>
            <a:endParaRPr lang="en-US" sz="2200" dirty="0" smtClean="0"/>
          </a:p>
          <a:p>
            <a:pPr lvl="2"/>
            <a:r>
              <a:rPr lang="en-US" sz="2200" dirty="0" smtClean="0"/>
              <a:t>Gene expression</a:t>
            </a:r>
          </a:p>
          <a:p>
            <a:pPr lvl="2"/>
            <a:r>
              <a:rPr lang="en-US" sz="2200" dirty="0" smtClean="0"/>
              <a:t>Cellular </a:t>
            </a:r>
            <a:r>
              <a:rPr lang="en-US" sz="2200" dirty="0"/>
              <a:t>function</a:t>
            </a:r>
          </a:p>
          <a:p>
            <a:pPr lvl="2"/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D467E85-C89E-7A44-8F68-0D5C13FEBB9D}"/>
              </a:ext>
            </a:extLst>
          </p:cNvPr>
          <p:cNvSpPr txBox="1"/>
          <p:nvPr/>
        </p:nvSpPr>
        <p:spPr>
          <a:xfrm>
            <a:off x="5103627" y="2222616"/>
            <a:ext cx="3810185" cy="44012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What are some functions that cells can have?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C00000"/>
                </a:solidFill>
              </a:rPr>
              <a:t>  </a:t>
            </a:r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 </a:t>
            </a:r>
            <a:endParaRPr lang="en-US" sz="2000" dirty="0" smtClean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C00000"/>
                </a:solidFill>
              </a:rPr>
              <a:t> </a:t>
            </a:r>
            <a:endParaRPr lang="en-US" sz="20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C00000"/>
                </a:solidFill>
              </a:rPr>
              <a:t>  </a:t>
            </a:r>
            <a:endParaRPr lang="en-US" sz="20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C00000"/>
                </a:solidFill>
              </a:rPr>
              <a:t>  </a:t>
            </a:r>
            <a:endParaRPr lang="en-US" sz="20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Why might a cancer cell with these functions be a problem</a:t>
            </a:r>
            <a:r>
              <a:rPr lang="en-US" sz="2000" dirty="0" smtClean="0">
                <a:solidFill>
                  <a:srgbClr val="C00000"/>
                </a:solidFill>
              </a:rPr>
              <a:t>?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754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11190"/>
            <a:ext cx="8915400" cy="1523953"/>
          </a:xfrm>
        </p:spPr>
        <p:txBody>
          <a:bodyPr>
            <a:normAutofit fontScale="90000"/>
          </a:bodyPr>
          <a:lstStyle/>
          <a:p>
            <a:r>
              <a:rPr lang="en-US" dirty="0"/>
              <a:t>Cancer Biology</a:t>
            </a:r>
            <a:br>
              <a:rPr lang="en-US" dirty="0"/>
            </a:br>
            <a:r>
              <a:rPr lang="en-US" dirty="0"/>
              <a:t>BB3050</a:t>
            </a:r>
            <a:br>
              <a:rPr lang="en-US" dirty="0"/>
            </a:br>
            <a:r>
              <a:rPr lang="en-US" sz="2700" dirty="0"/>
              <a:t>Dr. Amity Manning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</a:t>
            </a:r>
            <a:r>
              <a:rPr lang="en-US" dirty="0"/>
              <a:t>materials available on Canvas include: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Syllabus and course schedule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Videos and files to supplement assigned readings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Lectures (after class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Weekly drop-in review sessions will be held Monday 10-12 with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TA: Liz Cowley </a:t>
            </a:r>
            <a:r>
              <a:rPr lang="en-US" dirty="0" smtClean="0">
                <a:hlinkClick r:id="rId2"/>
              </a:rPr>
              <a:t>eacrowley@wpi.edu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PLA: </a:t>
            </a:r>
            <a:r>
              <a:rPr lang="en-US" dirty="0" err="1" smtClean="0"/>
              <a:t>Alexa</a:t>
            </a:r>
            <a:r>
              <a:rPr lang="en-US" dirty="0" smtClean="0"/>
              <a:t> Davis </a:t>
            </a:r>
            <a:r>
              <a:rPr lang="en-US" dirty="0" smtClean="0">
                <a:hlinkClick r:id="rId3"/>
              </a:rPr>
              <a:t>abdavis@wpi.edu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7823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Most cancers are derived from epithelial cells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4290059287"/>
              </p:ext>
            </p:extLst>
          </p:nvPr>
        </p:nvGraphicFramePr>
        <p:xfrm>
          <a:off x="243316" y="2141462"/>
          <a:ext cx="3354943" cy="2862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711649" y="2148568"/>
            <a:ext cx="5202164" cy="4056894"/>
          </a:xfrm>
        </p:spPr>
        <p:txBody>
          <a:bodyPr/>
          <a:lstStyle/>
          <a:p>
            <a:r>
              <a:rPr lang="en-US" dirty="0"/>
              <a:t>Epithelial cells are present in many organs/tissues</a:t>
            </a:r>
          </a:p>
          <a:p>
            <a:r>
              <a:rPr lang="en-US" dirty="0"/>
              <a:t>Sheets of cells that line the walls of cavities and channels</a:t>
            </a:r>
          </a:p>
          <a:p>
            <a:r>
              <a:rPr lang="en-US" dirty="0"/>
              <a:t>Normal tissue containing are epithelia structured similarly</a:t>
            </a:r>
          </a:p>
        </p:txBody>
      </p:sp>
      <p:pic>
        <p:nvPicPr>
          <p:cNvPr id="6" name="Picture 2" descr="figure_02_03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244" y="4282290"/>
            <a:ext cx="2307569" cy="2343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2" descr="figure_02_03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901" y="4625439"/>
            <a:ext cx="1625815" cy="2000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14494" y="5232828"/>
            <a:ext cx="1767530" cy="1200329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Epithelial cells lie above the basement membrane</a:t>
            </a:r>
          </a:p>
        </p:txBody>
      </p:sp>
    </p:spTree>
    <p:extLst>
      <p:ext uri="{BB962C8B-B14F-4D97-AF65-F5344CB8AC3E}">
        <p14:creationId xmlns:p14="http://schemas.microsoft.com/office/powerpoint/2010/main" val="1256322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Epithelial cell organization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22281" y="3056755"/>
            <a:ext cx="4401229" cy="2585323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Epithelial cells provide a barrier to protect the underlying tissue from the contents of the lumen (gut, lung) or outside world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Tissue that normally forms barriers 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sym typeface="Wingdings"/>
              </a:rPr>
              <a:t>Tissue </a:t>
            </a:r>
            <a:r>
              <a:rPr lang="en-US" dirty="0">
                <a:sym typeface="Wingdings"/>
              </a:rPr>
              <a:t>that normally line ducts/cavities and secrete </a:t>
            </a:r>
            <a:r>
              <a:rPr lang="en-US" dirty="0" smtClean="0">
                <a:sym typeface="Wingdings"/>
              </a:rPr>
              <a:t>substances</a:t>
            </a:r>
            <a:endParaRPr lang="en-US" dirty="0"/>
          </a:p>
        </p:txBody>
      </p:sp>
      <p:pic>
        <p:nvPicPr>
          <p:cNvPr id="7" name="Picture 2" descr="figure_02_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46" y="2225126"/>
            <a:ext cx="2998837" cy="435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2142" y="2398954"/>
            <a:ext cx="78739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/>
              <a:t>Kidney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19985" y="2395385"/>
            <a:ext cx="56171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/>
              <a:t>lung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8209" y="4538248"/>
            <a:ext cx="1197275" cy="30777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/>
              <a:t>gallbladder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76391" y="4692136"/>
            <a:ext cx="705304" cy="30777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/>
              <a:t>uterus</a:t>
            </a:r>
          </a:p>
        </p:txBody>
      </p:sp>
    </p:spTree>
    <p:extLst>
      <p:ext uri="{BB962C8B-B14F-4D97-AF65-F5344CB8AC3E}">
        <p14:creationId xmlns:p14="http://schemas.microsoft.com/office/powerpoint/2010/main" val="1436269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causes cancer?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3182384"/>
            <a:ext cx="7610476" cy="3083945"/>
          </a:xfrm>
        </p:spPr>
        <p:txBody>
          <a:bodyPr/>
          <a:lstStyle/>
          <a:p>
            <a:r>
              <a:rPr lang="en-US" dirty="0" smtClean="0"/>
              <a:t>Cancer is a genetic* disease</a:t>
            </a:r>
          </a:p>
          <a:p>
            <a:r>
              <a:rPr lang="en-US" dirty="0" smtClean="0"/>
              <a:t>Changes</a:t>
            </a:r>
            <a:r>
              <a:rPr lang="en-US" dirty="0"/>
              <a:t> </a:t>
            </a:r>
            <a:r>
              <a:rPr lang="en-US" dirty="0" smtClean="0"/>
              <a:t>(mutations) that promote cancer occur at the gene level and influence how genes are regulated or function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79261" y="6296565"/>
            <a:ext cx="4143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*most of the time. More on this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40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442497-C262-7042-A9C5-6B6797E58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genes are mutated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BF84D6B-9DD5-4744-9AEA-954D53F7C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0395" y="2196288"/>
            <a:ext cx="3944505" cy="410245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take 3-4 cards from the center of the table</a:t>
            </a:r>
          </a:p>
          <a:p>
            <a:r>
              <a:rPr lang="en-US" dirty="0"/>
              <a:t>Each cancer gene card</a:t>
            </a:r>
          </a:p>
          <a:p>
            <a:pPr lvl="1"/>
            <a:r>
              <a:rPr lang="en-US" dirty="0"/>
              <a:t>gene </a:t>
            </a:r>
            <a:r>
              <a:rPr lang="en-US" dirty="0" smtClean="0"/>
              <a:t>symbol</a:t>
            </a:r>
            <a:endParaRPr lang="en-US" dirty="0"/>
          </a:p>
          <a:p>
            <a:pPr lvl="1"/>
            <a:r>
              <a:rPr lang="en-US" dirty="0"/>
              <a:t>Chromosome location</a:t>
            </a:r>
          </a:p>
          <a:p>
            <a:pPr lvl="1"/>
            <a:r>
              <a:rPr lang="en-US" dirty="0"/>
              <a:t>Gene classification</a:t>
            </a:r>
          </a:p>
          <a:p>
            <a:pPr lvl="2"/>
            <a:r>
              <a:rPr lang="en-US" dirty="0"/>
              <a:t>Oncogene</a:t>
            </a:r>
          </a:p>
          <a:p>
            <a:pPr lvl="2"/>
            <a:r>
              <a:rPr lang="en-US" dirty="0"/>
              <a:t>tumor </a:t>
            </a:r>
            <a:r>
              <a:rPr lang="en-US" dirty="0" smtClean="0"/>
              <a:t>suppressor</a:t>
            </a:r>
          </a:p>
          <a:p>
            <a:pPr marL="685800" lvl="2" indent="0">
              <a:buNone/>
            </a:pPr>
            <a:endParaRPr lang="en-US" dirty="0"/>
          </a:p>
          <a:p>
            <a:pPr lvl="1"/>
            <a:r>
              <a:rPr lang="en-US" dirty="0"/>
              <a:t>Function/role of altered gene in </a:t>
            </a:r>
            <a:r>
              <a:rPr lang="en-US" dirty="0" smtClean="0"/>
              <a:t>cancer</a:t>
            </a:r>
          </a:p>
          <a:p>
            <a:pPr lvl="2"/>
            <a:r>
              <a:rPr lang="en-US" dirty="0" smtClean="0"/>
              <a:t>Cell fate</a:t>
            </a:r>
          </a:p>
          <a:p>
            <a:pPr lvl="2"/>
            <a:r>
              <a:rPr lang="en-US" dirty="0" smtClean="0"/>
              <a:t>Cell survival </a:t>
            </a:r>
          </a:p>
          <a:p>
            <a:pPr lvl="2"/>
            <a:r>
              <a:rPr lang="en-US" dirty="0" smtClean="0"/>
              <a:t>Genome maintenance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F5408FD-5648-E04F-ABF7-88890F014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95" y="2899497"/>
            <a:ext cx="46355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95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Mini Workshop: Classifying Cancer Genes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139" y="2166730"/>
            <a:ext cx="8257761" cy="4406255"/>
          </a:xfrm>
        </p:spPr>
        <p:txBody>
          <a:bodyPr>
            <a:normAutofit/>
          </a:bodyPr>
          <a:lstStyle/>
          <a:p>
            <a:pPr lvl="1"/>
            <a:r>
              <a:rPr lang="en-US" sz="2000" dirty="0" smtClean="0"/>
              <a:t>Compare </a:t>
            </a:r>
            <a:r>
              <a:rPr lang="en-US" sz="2000" dirty="0"/>
              <a:t>the chromosomal locations of your genes to those of others in your group.</a:t>
            </a:r>
          </a:p>
          <a:p>
            <a:pPr lvl="2"/>
            <a:r>
              <a:rPr lang="en-US" sz="2000" dirty="0"/>
              <a:t>From this discussion, can you infer anything about where cancer genes are located?</a:t>
            </a:r>
          </a:p>
          <a:p>
            <a:pPr marL="685800" lvl="2" indent="0">
              <a:buNone/>
            </a:pP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9171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BB5F7C8-F922-7242-BE01-3B6B504FE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504856" y="-98205"/>
            <a:ext cx="6147031" cy="8027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995032-A0FC-444F-8187-8429F70E0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0064"/>
            <a:ext cx="9074426" cy="1182023"/>
          </a:xfrm>
        </p:spPr>
        <p:txBody>
          <a:bodyPr>
            <a:normAutofit fontScale="90000"/>
          </a:bodyPr>
          <a:lstStyle/>
          <a:p>
            <a:r>
              <a:rPr lang="en-US" dirty="0"/>
              <a:t>Cancer genes are found throughout the genome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99470" y="1638550"/>
            <a:ext cx="548777" cy="180319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38668" y="3076703"/>
            <a:ext cx="548777" cy="180319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90715" y="1697349"/>
            <a:ext cx="548777" cy="180319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16444" y="2210387"/>
            <a:ext cx="548777" cy="180319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68490" y="4432535"/>
            <a:ext cx="548777" cy="180319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08335" y="3209982"/>
            <a:ext cx="548777" cy="180319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54661" y="4522694"/>
            <a:ext cx="548777" cy="180319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85987" y="4522694"/>
            <a:ext cx="548777" cy="180319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67495" y="6282285"/>
            <a:ext cx="548777" cy="180319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7377131" y="2273107"/>
            <a:ext cx="211671" cy="274399"/>
          </a:xfrm>
          <a:prstGeom prst="straightConnector1">
            <a:avLst/>
          </a:prstGeom>
          <a:ln w="381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681609" y="1638550"/>
            <a:ext cx="211671" cy="274399"/>
          </a:xfrm>
          <a:prstGeom prst="straightConnector1">
            <a:avLst/>
          </a:prstGeom>
          <a:ln w="381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642411" y="5702608"/>
            <a:ext cx="211671" cy="274399"/>
          </a:xfrm>
          <a:prstGeom prst="straightConnector1">
            <a:avLst/>
          </a:prstGeom>
          <a:ln w="381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150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Mini Workshop: Classifying Cancer Genes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139" y="2166730"/>
            <a:ext cx="8257761" cy="4406255"/>
          </a:xfrm>
        </p:spPr>
        <p:txBody>
          <a:bodyPr>
            <a:normAutofit/>
          </a:bodyPr>
          <a:lstStyle/>
          <a:p>
            <a:pPr marL="685800" lvl="2" indent="0">
              <a:buNone/>
            </a:pPr>
            <a:endParaRPr lang="en-US" sz="2000" dirty="0"/>
          </a:p>
          <a:p>
            <a:pPr lvl="1"/>
            <a:r>
              <a:rPr lang="en-US" sz="2000" dirty="0"/>
              <a:t>Discuss at your table which aspects of cancer might be dependent on the function your gene regulates</a:t>
            </a:r>
          </a:p>
          <a:p>
            <a:pPr lvl="2"/>
            <a:r>
              <a:rPr lang="en-US" sz="2000" dirty="0"/>
              <a:t>how many functions might one mutated gene influence</a:t>
            </a:r>
            <a:r>
              <a:rPr lang="en-US" sz="2000" dirty="0" smtClean="0"/>
              <a:t>?</a:t>
            </a:r>
          </a:p>
          <a:p>
            <a:pPr lvl="3"/>
            <a:r>
              <a:rPr lang="en-US" sz="2000" dirty="0" smtClean="0"/>
              <a:t>What might you infer about the kind of mutation needed in a cell </a:t>
            </a:r>
            <a:r>
              <a:rPr lang="en-US" sz="2000" dirty="0"/>
              <a:t>s</a:t>
            </a:r>
            <a:r>
              <a:rPr lang="en-US" sz="2000" dirty="0" smtClean="0"/>
              <a:t>urvival gene to cause cancer?</a:t>
            </a:r>
          </a:p>
          <a:p>
            <a:pPr lvl="3"/>
            <a:r>
              <a:rPr lang="en-US" sz="2000" dirty="0" smtClean="0"/>
              <a:t>A cell fate gene?</a:t>
            </a:r>
          </a:p>
          <a:p>
            <a:pPr lvl="3"/>
            <a:r>
              <a:rPr lang="en-US" sz="2000" dirty="0" smtClean="0"/>
              <a:t>A genome stability gene?</a:t>
            </a:r>
            <a:endParaRPr lang="en-US" sz="2000" dirty="0"/>
          </a:p>
          <a:p>
            <a:pPr lvl="2"/>
            <a:r>
              <a:rPr lang="en-US" sz="2000" dirty="0"/>
              <a:t>Can you predict how many genes might need to be altered to initiate cancer?</a:t>
            </a:r>
          </a:p>
        </p:txBody>
      </p:sp>
    </p:spTree>
    <p:extLst>
      <p:ext uri="{BB962C8B-B14F-4D97-AF65-F5344CB8AC3E}">
        <p14:creationId xmlns:p14="http://schemas.microsoft.com/office/powerpoint/2010/main" val="1424519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can tumors tell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281" y="2524222"/>
            <a:ext cx="8484681" cy="3670767"/>
          </a:xfrm>
        </p:spPr>
        <p:txBody>
          <a:bodyPr>
            <a:normAutofit/>
          </a:bodyPr>
          <a:lstStyle/>
          <a:p>
            <a:r>
              <a:rPr lang="en-US" dirty="0" smtClean="0"/>
              <a:t>Each card represents a real patient whose tumor genome has been sequenced to identify “cancer genes” responsible for that tumor’s growth</a:t>
            </a:r>
          </a:p>
          <a:p>
            <a:pPr lvl="8"/>
            <a:r>
              <a:rPr lang="en-US" dirty="0"/>
              <a:t>Group according to the 8 </a:t>
            </a:r>
            <a:r>
              <a:rPr lang="en-US" b="1" i="1" dirty="0"/>
              <a:t>types</a:t>
            </a:r>
            <a:r>
              <a:rPr lang="en-US" dirty="0"/>
              <a:t> of cancer: </a:t>
            </a:r>
            <a:r>
              <a:rPr lang="en-US" dirty="0" smtClean="0"/>
              <a:t>(hepatic</a:t>
            </a:r>
            <a:r>
              <a:rPr lang="en-US" dirty="0"/>
              <a:t>, colorectal, leukemia, melanoma, breast, pancreatic, </a:t>
            </a:r>
            <a:r>
              <a:rPr lang="en-US" dirty="0" err="1"/>
              <a:t>glioma</a:t>
            </a:r>
            <a:r>
              <a:rPr lang="en-US" dirty="0"/>
              <a:t>, and lung</a:t>
            </a:r>
            <a:r>
              <a:rPr lang="en-US" dirty="0" smtClean="0"/>
              <a:t>)</a:t>
            </a:r>
          </a:p>
          <a:p>
            <a:pPr marL="2743200" lvl="8" indent="0">
              <a:buNone/>
            </a:pPr>
            <a:r>
              <a:rPr lang="en-US" dirty="0" smtClean="0"/>
              <a:t>               What trends emerge?</a:t>
            </a:r>
          </a:p>
          <a:p>
            <a:pPr marL="2743200" lvl="8" indent="0">
              <a:buNone/>
            </a:pPr>
            <a:endParaRPr lang="en-US" dirty="0"/>
          </a:p>
          <a:p>
            <a:pPr lvl="8"/>
            <a:r>
              <a:rPr lang="en-US" dirty="0" smtClean="0"/>
              <a:t>Group according to patient </a:t>
            </a:r>
            <a:r>
              <a:rPr lang="en-US" b="1" i="1" dirty="0" smtClean="0"/>
              <a:t>number </a:t>
            </a:r>
            <a:r>
              <a:rPr lang="en-US" dirty="0" smtClean="0"/>
              <a:t>(1, 2, 3, 4)</a:t>
            </a:r>
          </a:p>
          <a:p>
            <a:pPr marL="2743200" lvl="8" indent="0">
              <a:buNone/>
            </a:pPr>
            <a:r>
              <a:rPr lang="en-US" dirty="0" smtClean="0"/>
              <a:t>	What </a:t>
            </a:r>
            <a:r>
              <a:rPr lang="en-US" dirty="0"/>
              <a:t>is similar among patients/tumors? </a:t>
            </a:r>
            <a:r>
              <a:rPr lang="en-US" dirty="0" smtClean="0"/>
              <a:t>	What </a:t>
            </a:r>
            <a:r>
              <a:rPr lang="en-US" dirty="0"/>
              <a:t>is different?</a:t>
            </a:r>
          </a:p>
          <a:p>
            <a:pPr lvl="1"/>
            <a:endParaRPr lang="en-US" dirty="0"/>
          </a:p>
          <a:p>
            <a:pPr marL="349250" lvl="1" indent="0">
              <a:buNone/>
            </a:pPr>
            <a:endParaRPr lang="en-US" dirty="0" smtClean="0"/>
          </a:p>
        </p:txBody>
      </p:sp>
      <p:pic>
        <p:nvPicPr>
          <p:cNvPr id="4" name="Picture 3" descr="Screen Shot 2020-01-15 at 11.05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67" y="3645621"/>
            <a:ext cx="2941025" cy="251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53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17CF7D-5780-1043-8E2D-8860132FC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C03896-994F-E848-B3DF-C15920076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757" y="2152891"/>
            <a:ext cx="8065143" cy="446782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Lecture 3 prep</a:t>
            </a:r>
          </a:p>
          <a:p>
            <a:pPr marL="0" indent="0">
              <a:buNone/>
            </a:pPr>
            <a:r>
              <a:rPr lang="en-US" dirty="0"/>
              <a:t>Cancer Genetics Workshop</a:t>
            </a:r>
          </a:p>
          <a:p>
            <a:r>
              <a:rPr lang="en-US" dirty="0"/>
              <a:t>TONIGHT or TOMORROW: view the “cancer as a genetic disease” video clip and complete the related worksheet</a:t>
            </a:r>
          </a:p>
          <a:p>
            <a:r>
              <a:rPr lang="en-US" dirty="0"/>
              <a:t>FRIDAY: bring your completed worksheet and be prepared for small group workshop and discussion</a:t>
            </a:r>
          </a:p>
          <a:p>
            <a:r>
              <a:rPr lang="en-US" dirty="0"/>
              <a:t>Use </a:t>
            </a:r>
            <a:r>
              <a:rPr lang="en-US" dirty="0">
                <a:hlinkClick r:id="rId2"/>
              </a:rPr>
              <a:t>www.genecards.org</a:t>
            </a:r>
            <a:r>
              <a:rPr lang="en-US" dirty="0"/>
              <a:t> to look up the function of your 3-4 genes.  Fill in the details for your genes in the “Cancer Genes” discussion board on the canvas site.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Lecture 2 and 3 lecture content</a:t>
            </a:r>
          </a:p>
          <a:p>
            <a:r>
              <a:rPr lang="en-US" dirty="0"/>
              <a:t>Review major ways in which DNA is altered (mutated) and discuss the implications of such changes on protein 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78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914" y="2354716"/>
            <a:ext cx="5594085" cy="4262832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</a:t>
            </a:r>
          </a:p>
          <a:p>
            <a:pPr lvl="1"/>
            <a:r>
              <a:rPr lang="en-US" dirty="0" smtClean="0"/>
              <a:t>Will </a:t>
            </a:r>
            <a:r>
              <a:rPr lang="en-US" dirty="0"/>
              <a:t>incorporate small group discussion</a:t>
            </a:r>
          </a:p>
          <a:p>
            <a:pPr lvl="1"/>
            <a:r>
              <a:rPr lang="en-US" dirty="0" smtClean="0"/>
              <a:t>Encourage student</a:t>
            </a:r>
            <a:r>
              <a:rPr lang="en-US" dirty="0"/>
              <a:t>-led inquiry</a:t>
            </a:r>
          </a:p>
          <a:p>
            <a:pPr lvl="1"/>
            <a:r>
              <a:rPr lang="en-US" dirty="0" smtClean="0"/>
              <a:t>Encourage lots </a:t>
            </a:r>
            <a:r>
              <a:rPr lang="en-US" dirty="0"/>
              <a:t>of in-class student participation</a:t>
            </a:r>
          </a:p>
          <a:p>
            <a:r>
              <a:rPr lang="en-US" dirty="0"/>
              <a:t>This course is </a:t>
            </a:r>
            <a:r>
              <a:rPr lang="en-US" b="1" dirty="0"/>
              <a:t>reading intensive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We will read nearly all of Weinberg’s “the biology of CANCER” textbook</a:t>
            </a:r>
          </a:p>
          <a:p>
            <a:pPr lvl="1"/>
            <a:r>
              <a:rPr lang="en-US" dirty="0"/>
              <a:t>We will read </a:t>
            </a:r>
            <a:r>
              <a:rPr lang="en-US" dirty="0" smtClean="0"/>
              <a:t>~4 primary </a:t>
            </a:r>
            <a:r>
              <a:rPr lang="en-US" dirty="0"/>
              <a:t>research </a:t>
            </a:r>
            <a:r>
              <a:rPr lang="en-US" dirty="0" smtClean="0"/>
              <a:t>articles as a class</a:t>
            </a:r>
          </a:p>
          <a:p>
            <a:pPr lvl="1"/>
            <a:r>
              <a:rPr lang="en-US" dirty="0" smtClean="0"/>
              <a:t>Two </a:t>
            </a:r>
            <a:r>
              <a:rPr lang="en-US" dirty="0"/>
              <a:t>class projects will require you read self-selected primary research </a:t>
            </a:r>
            <a:r>
              <a:rPr lang="en-US" dirty="0" smtClean="0"/>
              <a:t>articles (8+)</a:t>
            </a:r>
            <a:endParaRPr lang="en-US" dirty="0"/>
          </a:p>
          <a:p>
            <a:pPr marL="349250" lvl="1" indent="0">
              <a:buNone/>
            </a:pPr>
            <a:endParaRPr lang="en-US" dirty="0"/>
          </a:p>
        </p:txBody>
      </p:sp>
      <p:pic>
        <p:nvPicPr>
          <p:cNvPr id="4" name="Picture 3" descr="The-Biology-of-Cancer-2nd-Edi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22" y="2354716"/>
            <a:ext cx="3171893" cy="42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13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Expectations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099" y="2124151"/>
            <a:ext cx="8546714" cy="45305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Attendance and participation in class is expected</a:t>
            </a:r>
          </a:p>
          <a:p>
            <a:r>
              <a:rPr lang="en-US" dirty="0"/>
              <a:t>You will be expected to read ~2  chapters from the text book BEFORE the start of each </a:t>
            </a:r>
            <a:r>
              <a:rPr lang="en-US" dirty="0" smtClean="0"/>
              <a:t>week</a:t>
            </a:r>
          </a:p>
          <a:p>
            <a:r>
              <a:rPr lang="en-US" dirty="0"/>
              <a:t>In class lectures and workshops will relate to assigned textbook </a:t>
            </a:r>
            <a:r>
              <a:rPr lang="en-US" dirty="0" smtClean="0"/>
              <a:t>chapters</a:t>
            </a:r>
            <a:endParaRPr lang="en-US" b="1" dirty="0" smtClean="0"/>
          </a:p>
          <a:p>
            <a:pPr marL="0" indent="0">
              <a:buNone/>
            </a:pPr>
            <a:r>
              <a:rPr lang="en-US" sz="2400" b="1" dirty="0" smtClean="0"/>
              <a:t>Grades</a:t>
            </a:r>
            <a:endParaRPr lang="en-US" sz="2400" b="1" dirty="0"/>
          </a:p>
          <a:p>
            <a:r>
              <a:rPr lang="en-US" dirty="0" smtClean="0"/>
              <a:t>4 </a:t>
            </a:r>
            <a:r>
              <a:rPr lang="en-US" dirty="0"/>
              <a:t>at-home, low stake </a:t>
            </a:r>
            <a:r>
              <a:rPr lang="en-US" dirty="0" smtClean="0"/>
              <a:t>(10% total) mini-review assignment will guide </a:t>
            </a:r>
            <a:r>
              <a:rPr lang="en-US" dirty="0"/>
              <a:t>your understanding and assess reading comprehension</a:t>
            </a:r>
          </a:p>
          <a:p>
            <a:pPr lvl="1"/>
            <a:r>
              <a:rPr lang="en-US" dirty="0"/>
              <a:t>Taken through the canvas </a:t>
            </a:r>
            <a:r>
              <a:rPr lang="en-US" dirty="0" smtClean="0"/>
              <a:t>site, due before the start of the week</a:t>
            </a:r>
            <a:endParaRPr lang="en-US" dirty="0"/>
          </a:p>
          <a:p>
            <a:r>
              <a:rPr lang="en-US" dirty="0" smtClean="0"/>
              <a:t>3 </a:t>
            </a:r>
            <a:r>
              <a:rPr lang="en-US" dirty="0"/>
              <a:t>in-class quizzes </a:t>
            </a:r>
            <a:r>
              <a:rPr lang="en-US" dirty="0" smtClean="0"/>
              <a:t>(20% </a:t>
            </a:r>
            <a:r>
              <a:rPr lang="en-US" dirty="0"/>
              <a:t>each) will </a:t>
            </a:r>
            <a:r>
              <a:rPr lang="en-US" dirty="0" smtClean="0"/>
              <a:t>cover 2-5 </a:t>
            </a:r>
            <a:r>
              <a:rPr lang="en-US" dirty="0"/>
              <a:t>chapters of </a:t>
            </a:r>
            <a:r>
              <a:rPr lang="en-US" dirty="0" smtClean="0"/>
              <a:t>material each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smtClean="0"/>
              <a:t>related projects </a:t>
            </a:r>
            <a:r>
              <a:rPr lang="en-US" dirty="0"/>
              <a:t>(30% total) will investigate the role of specific genes/pathways in cancer biology</a:t>
            </a:r>
          </a:p>
        </p:txBody>
      </p:sp>
    </p:spTree>
    <p:extLst>
      <p:ext uri="{BB962C8B-B14F-4D97-AF65-F5344CB8AC3E}">
        <p14:creationId xmlns:p14="http://schemas.microsoft.com/office/powerpoint/2010/main" val="3078419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317257"/>
            <a:ext cx="7610476" cy="409761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This course will explore how cellular molecules and pathways are corrupted in cancer. 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800000"/>
                </a:solidFill>
              </a:rPr>
              <a:t>It is expected that you already have a strong knowledge of essential cellular processes </a:t>
            </a:r>
            <a:r>
              <a:rPr lang="en-US" b="1" dirty="0">
                <a:solidFill>
                  <a:srgbClr val="800000"/>
                </a:solidFill>
                <a:sym typeface="Wingdings"/>
              </a:rPr>
              <a:t> the text and lectures will not cover these basics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If you have not already taken (and done well in):</a:t>
            </a:r>
            <a:endParaRPr lang="en-US" dirty="0"/>
          </a:p>
          <a:p>
            <a:pPr lvl="1"/>
            <a:r>
              <a:rPr lang="en-US" dirty="0"/>
              <a:t>Genetics</a:t>
            </a:r>
          </a:p>
          <a:p>
            <a:pPr lvl="1"/>
            <a:r>
              <a:rPr lang="en-US" dirty="0"/>
              <a:t>Molecular biology</a:t>
            </a:r>
          </a:p>
          <a:p>
            <a:pPr lvl="1"/>
            <a:r>
              <a:rPr lang="en-US" dirty="0"/>
              <a:t>Cell Biology</a:t>
            </a:r>
          </a:p>
          <a:p>
            <a:pPr marL="0" indent="0">
              <a:buNone/>
            </a:pPr>
            <a:r>
              <a:rPr lang="en-US" dirty="0"/>
              <a:t>You may find it difficult to do well in this course.  </a:t>
            </a:r>
          </a:p>
          <a:p>
            <a:pPr marL="0" indent="0">
              <a:buNone/>
            </a:pPr>
            <a:r>
              <a:rPr lang="en-US" dirty="0"/>
              <a:t>Please come see me if you have concerns</a:t>
            </a:r>
          </a:p>
        </p:txBody>
      </p:sp>
    </p:spTree>
    <p:extLst>
      <p:ext uri="{BB962C8B-B14F-4D97-AF65-F5344CB8AC3E}">
        <p14:creationId xmlns:p14="http://schemas.microsoft.com/office/powerpoint/2010/main" val="280049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086" y="2595562"/>
            <a:ext cx="7924800" cy="4042875"/>
          </a:xfrm>
        </p:spPr>
        <p:txBody>
          <a:bodyPr>
            <a:normAutofit/>
          </a:bodyPr>
          <a:lstStyle/>
          <a:p>
            <a:r>
              <a:rPr lang="en-US" dirty="0" smtClean="0"/>
              <a:t>Integrate knowledge </a:t>
            </a:r>
            <a:r>
              <a:rPr lang="en-US" dirty="0"/>
              <a:t>of basic biological processes to understand </a:t>
            </a:r>
            <a:r>
              <a:rPr lang="en-US" dirty="0" smtClean="0"/>
              <a:t>complex </a:t>
            </a:r>
            <a:r>
              <a:rPr lang="en-US" dirty="0"/>
              <a:t>human disease</a:t>
            </a:r>
          </a:p>
          <a:p>
            <a:r>
              <a:rPr lang="en-US" dirty="0"/>
              <a:t>Demonstrate an understanding of the cellular processes that may be corrupted in cancer contexts, the underlying defects, and how such defects contribute to cancer.</a:t>
            </a:r>
          </a:p>
          <a:p>
            <a:r>
              <a:rPr lang="en-US" dirty="0"/>
              <a:t>Acquire confidence in identifying and understanding primary research articles </a:t>
            </a:r>
            <a:r>
              <a:rPr lang="en-US" dirty="0" smtClean="0"/>
              <a:t>&amp; interpreting </a:t>
            </a:r>
            <a:r>
              <a:rPr lang="en-US" dirty="0"/>
              <a:t>figures and results</a:t>
            </a:r>
          </a:p>
          <a:p>
            <a:r>
              <a:rPr lang="en-US" dirty="0" smtClean="0"/>
              <a:t>Be able to describe experimental </a:t>
            </a:r>
            <a:r>
              <a:rPr lang="en-US" dirty="0"/>
              <a:t>approaches that have led to scientific understanding of cancer biology</a:t>
            </a:r>
          </a:p>
        </p:txBody>
      </p:sp>
    </p:spTree>
    <p:extLst>
      <p:ext uri="{BB962C8B-B14F-4D97-AF65-F5344CB8AC3E}">
        <p14:creationId xmlns:p14="http://schemas.microsoft.com/office/powerpoint/2010/main" val="366853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Chapters 1 &amp; 2: </a:t>
            </a:r>
            <a:r>
              <a:rPr lang="en-US" i="1" dirty="0"/>
              <a:t>An Overview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 Objectives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Be able to describe the 4 major cell types from which human cancers arise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Be able to discuss major similarities and differences between normal tissue and tumor tissue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Appreciate the diversity of “cancer genes” and begin to understand the cellular processes they regulate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14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Cancer is prevalent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72" y="2179811"/>
            <a:ext cx="6747318" cy="4426849"/>
          </a:xfrm>
        </p:spPr>
        <p:txBody>
          <a:bodyPr>
            <a:normAutofit/>
          </a:bodyPr>
          <a:lstStyle/>
          <a:p>
            <a:r>
              <a:rPr lang="en-US" dirty="0" smtClean="0"/>
              <a:t>Many of us know someone who has or has had cancer</a:t>
            </a:r>
          </a:p>
          <a:p>
            <a:pPr marL="0" indent="0">
              <a:buNone/>
            </a:pPr>
            <a:r>
              <a:rPr lang="en-US" dirty="0" smtClean="0"/>
              <a:t>But cancer isn’t a modern disease and humans aren’t the only ones who get cancer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408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Cancer is prevalent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72" y="2179811"/>
            <a:ext cx="6747318" cy="4426849"/>
          </a:xfrm>
        </p:spPr>
        <p:txBody>
          <a:bodyPr>
            <a:normAutofit/>
          </a:bodyPr>
          <a:lstStyle/>
          <a:p>
            <a:r>
              <a:rPr lang="en-US" dirty="0" smtClean="0"/>
              <a:t>Many of us know someone who has or has had cancer</a:t>
            </a:r>
          </a:p>
          <a:p>
            <a:pPr marL="0" indent="0">
              <a:buNone/>
            </a:pPr>
            <a:r>
              <a:rPr lang="en-US" dirty="0" smtClean="0"/>
              <a:t>But cancer isn’t a modern disease and humans aren’t the only ones who get cancer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Evidence of cancer is found among 2700 year old fossilized bone tumors (human and animal)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&amp; 2200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year old Egyptian mummies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Hippocrates (460-370 BC), the father of Medicine coined the terms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</a:rPr>
              <a:t>carcinos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 and carcinoma to describe tumors. In Greek, these terms refer to a crab and </a:t>
            </a: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</a:rPr>
              <a:t>invoke the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invasive nature of cancer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879651E-B9AE-2648-9DF3-BBD89EB5F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2" t="792" r="9090" b="12998"/>
          <a:stretch/>
        </p:blipFill>
        <p:spPr>
          <a:xfrm rot="1640252">
            <a:off x="6556663" y="3826992"/>
            <a:ext cx="2624752" cy="17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03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Perception">
    <a:dk1>
      <a:sysClr val="windowText" lastClr="000000"/>
    </a:dk1>
    <a:lt1>
      <a:sysClr val="window" lastClr="FFFFFF"/>
    </a:lt1>
    <a:dk2>
      <a:srgbClr val="333333"/>
    </a:dk2>
    <a:lt2>
      <a:srgbClr val="BBC0AC"/>
    </a:lt2>
    <a:accent1>
      <a:srgbClr val="A2C816"/>
    </a:accent1>
    <a:accent2>
      <a:srgbClr val="E07602"/>
    </a:accent2>
    <a:accent3>
      <a:srgbClr val="E4C402"/>
    </a:accent3>
    <a:accent4>
      <a:srgbClr val="7DC1EF"/>
    </a:accent4>
    <a:accent5>
      <a:srgbClr val="21449B"/>
    </a:accent5>
    <a:accent6>
      <a:srgbClr val="A2B170"/>
    </a:accent6>
    <a:hlink>
      <a:srgbClr val="8DA440"/>
    </a:hlink>
    <a:folHlink>
      <a:srgbClr val="4C4F3F"/>
    </a:folHlink>
  </a:clrScheme>
  <a:fontScheme name="Perception">
    <a:majorFont>
      <a:latin typeface="Century Gothic"/>
      <a:ea typeface=""/>
      <a:cs typeface=""/>
      <a:font script="Jpan" typeface="メイリオ"/>
      <a:font script="Hans" typeface="宋体"/>
      <a:font script="Hant" typeface="新細明體"/>
    </a:majorFont>
    <a:minorFont>
      <a:latin typeface="Century Gothic"/>
      <a:ea typeface=""/>
      <a:cs typeface=""/>
      <a:font script="Jpan" typeface="メイリオ"/>
      <a:font script="Hans" typeface="宋体"/>
      <a:font script="Hant" typeface="新細明體"/>
    </a:minorFont>
  </a:fontScheme>
  <a:fmtScheme name="Perception">
    <a:fillStyleLst>
      <a:solidFill>
        <a:schemeClr val="phClr"/>
      </a:solidFill>
      <a:solidFill>
        <a:schemeClr val="phClr">
          <a:shade val="90000"/>
        </a:schemeClr>
      </a:solidFill>
      <a:solidFill>
        <a:schemeClr val="phClr">
          <a:shade val="80000"/>
        </a:schemeClr>
      </a:solidFill>
    </a:fillStyleLst>
    <a:lnStyleLst>
      <a:ln w="12700" cap="flat" cmpd="sng" algn="ctr">
        <a:solidFill>
          <a:schemeClr val="phClr"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>
            <a:alpha val="80000"/>
          </a:schemeClr>
        </a:solidFill>
        <a:prstDash val="solid"/>
      </a:ln>
    </a:lnStyleLst>
    <a:effectStyleLst>
      <a:effectStyle>
        <a:effectLst/>
      </a:effectStyle>
      <a:effectStyle>
        <a:effectLst/>
        <a:scene3d>
          <a:camera prst="obliqueTopRight"/>
          <a:lightRig rig="threePt" dir="tl"/>
        </a:scene3d>
        <a:sp3d>
          <a:bevelT w="25400" h="25400"/>
        </a:sp3d>
      </a:effectStyle>
      <a:effectStyle>
        <a:effectLst/>
        <a:scene3d>
          <a:camera prst="perspectiveFront" fov="4200000"/>
          <a:lightRig rig="balanced" dir="tl">
            <a:rot lat="0" lon="0" rev="18600000"/>
          </a:lightRig>
        </a:scene3d>
        <a:sp3d prstMaterial="metal">
          <a:bevelT w="63500" h="50800" prst="angle"/>
        </a:sp3d>
      </a:effectStyle>
    </a:effectStyleLst>
    <a:bgFillStyleLst>
      <a:solidFill>
        <a:schemeClr val="phClr">
          <a:tint val="90000"/>
        </a:schemeClr>
      </a:solidFill>
      <a:solidFill>
        <a:schemeClr val="phClr">
          <a:tint val="50000"/>
        </a:schemeClr>
      </a:solidFill>
      <a:solidFill>
        <a:schemeClr val="phClr">
          <a:shade val="60000"/>
        </a:schemeClr>
      </a:soli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1775</TotalTime>
  <Words>1702</Words>
  <Application>Microsoft Macintosh PowerPoint</Application>
  <PresentationFormat>On-screen Show (4:3)</PresentationFormat>
  <Paragraphs>215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Perception</vt:lpstr>
      <vt:lpstr>BB 3050: Cancer Biology January 15th, 2020</vt:lpstr>
      <vt:lpstr>Cancer Biology BB3050 Dr. Amity Manning</vt:lpstr>
      <vt:lpstr>Course overview</vt:lpstr>
      <vt:lpstr>Course Expectations</vt:lpstr>
      <vt:lpstr>Suggested Background</vt:lpstr>
      <vt:lpstr>Course Objectives</vt:lpstr>
      <vt:lpstr>Chapters 1 &amp; 2: An Overview</vt:lpstr>
      <vt:lpstr>Cancer is prevalent</vt:lpstr>
      <vt:lpstr>Cancer is prevalent</vt:lpstr>
      <vt:lpstr>Cancer deaths “today” (2014)</vt:lpstr>
      <vt:lpstr>Cancer incidence</vt:lpstr>
      <vt:lpstr>Cancer detection and treatment</vt:lpstr>
      <vt:lpstr>Cancer treatment and cure</vt:lpstr>
      <vt:lpstr>Cancer: a brief historical overview</vt:lpstr>
      <vt:lpstr>Cancer cells reflect the tissue of origin</vt:lpstr>
      <vt:lpstr>Successful treatment depends on</vt:lpstr>
      <vt:lpstr>Identifying cancer cells</vt:lpstr>
      <vt:lpstr>Tracking cancer cells</vt:lpstr>
      <vt:lpstr>Tissue of origin features maintained</vt:lpstr>
      <vt:lpstr>Most cancers are derived from epithelial cells</vt:lpstr>
      <vt:lpstr>Epithelial cell organization</vt:lpstr>
      <vt:lpstr>What causes cancer?</vt:lpstr>
      <vt:lpstr>What kinds of genes are mutated</vt:lpstr>
      <vt:lpstr>Mini Workshop: Classifying Cancer Genes</vt:lpstr>
      <vt:lpstr>Cancer genes are found throughout the genome</vt:lpstr>
      <vt:lpstr>Mini Workshop: Classifying Cancer Genes</vt:lpstr>
      <vt:lpstr>What can tumors tell us?</vt:lpstr>
      <vt:lpstr>Lectures this week</vt:lpstr>
    </vt:vector>
  </TitlesOfParts>
  <Company>WPI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Cancer Biology BB3050 Dr. Amity Manning</dc:title>
  <dc:creator>Amity Manning</dc:creator>
  <cp:lastModifiedBy>Amity Manning</cp:lastModifiedBy>
  <cp:revision>101</cp:revision>
  <dcterms:created xsi:type="dcterms:W3CDTF">2018-12-18T16:01:36Z</dcterms:created>
  <dcterms:modified xsi:type="dcterms:W3CDTF">2020-01-15T17:52:16Z</dcterms:modified>
</cp:coreProperties>
</file>